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5"/>
  </p:sldMasterIdLst>
  <p:sldIdLst>
    <p:sldId id="263" r:id="rId6"/>
  </p:sldIdLst>
  <p:sldSz cx="30279975" cy="21388388"/>
  <p:notesSz cx="9874250" cy="6797675"/>
  <p:defaultTextStyle>
    <a:defPPr>
      <a:defRPr lang="de-DE"/>
    </a:defPPr>
    <a:lvl1pPr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1474788" indent="-1017588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2951163" indent="-2036763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4427538" indent="-3055938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5903913" indent="-4075113" algn="l" defTabSz="1474788" rtl="0" fontAlgn="base">
      <a:spcBef>
        <a:spcPct val="0"/>
      </a:spcBef>
      <a:spcAft>
        <a:spcPct val="0"/>
      </a:spcAft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58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6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4F3534-5085-49E4-8AF2-839BB2E3824A}" v="23" dt="2021-06-06T11:44:22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590" autoAdjust="0"/>
    <p:restoredTop sz="96190" autoAdjust="0"/>
  </p:normalViewPr>
  <p:slideViewPr>
    <p:cSldViewPr snapToGrid="0" snapToObjects="1">
      <p:cViewPr varScale="1">
        <p:scale>
          <a:sx n="34" d="100"/>
          <a:sy n="34" d="100"/>
        </p:scale>
        <p:origin x="2142" y="132"/>
      </p:cViewPr>
      <p:guideLst>
        <p:guide orient="horz" pos="6736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ienplakat (DE, FR &amp; 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FH_Logo_C_de_fr_en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86" y="18719800"/>
            <a:ext cx="5069685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1439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udienplakat (DE, FR &amp; 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FH_Logo_C_de_fr_en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86" y="18719800"/>
            <a:ext cx="5069685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1439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0"/>
            <a:ext cx="30279975" cy="21388388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95214" tIns="147607" rIns="295214" bIns="147607" anchor="ctr"/>
          <a:lstStyle/>
          <a:p>
            <a:pPr algn="ctr" defTabSz="147607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" y="21083588"/>
            <a:ext cx="30273624" cy="101600"/>
          </a:xfrm>
          <a:prstGeom prst="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7607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" y="17881600"/>
            <a:ext cx="30273624" cy="101600"/>
          </a:xfrm>
          <a:prstGeom prst="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76070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20" r:id="rId2"/>
  </p:sldLayoutIdLst>
  <p:hf hdr="0" ftr="0" dt="0"/>
  <p:txStyles>
    <p:titleStyle>
      <a:lvl1pPr algn="ctr" defTabSz="1474788" rtl="0" eaLnBrk="1" fontAlgn="base" hangingPunct="1">
        <a:spcBef>
          <a:spcPct val="0"/>
        </a:spcBef>
        <a:spcAft>
          <a:spcPct val="0"/>
        </a:spcAft>
        <a:defRPr sz="142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2pPr>
      <a:lvl3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3pPr>
      <a:lvl4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4pPr>
      <a:lvl5pPr algn="ctr" defTabSz="1474788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Lucida Sans" pitchFamily="34" charset="0"/>
          <a:ea typeface="MS PGothic" pitchFamily="34" charset="-128"/>
          <a:cs typeface="ＭＳ Ｐゴシック" charset="0"/>
        </a:defRPr>
      </a:lvl5pPr>
      <a:lvl6pPr marL="1476070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2952140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4428211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5904281" algn="ctr" defTabSz="1476070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106488" indent="-1106488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2397125" indent="-922338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3689350" indent="-736600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5165725" indent="-736600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6642100" indent="-736600" algn="l" defTabSz="1474788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811838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445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052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659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07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14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21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28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35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42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249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8562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5335967B-5CE3-4776-9C30-6ABD20CB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9" y="3085095"/>
            <a:ext cx="11359090" cy="11954586"/>
          </a:xfrm>
          <a:prstGeom prst="rect">
            <a:avLst/>
          </a:prstGeom>
        </p:spPr>
      </p:pic>
      <p:sp>
        <p:nvSpPr>
          <p:cNvPr id="2" name="Textfeld 1" descr="Bitte möglichst die vorgegebene Breite einhalten! Sollte dieser Platz nicht reichen, kann im oberen Teil ein zusätzlicher längerer Titel verwendet werden." title="Titelfeld"/>
          <p:cNvSpPr txBox="1"/>
          <p:nvPr/>
        </p:nvSpPr>
        <p:spPr>
          <a:xfrm>
            <a:off x="6969455" y="18414123"/>
            <a:ext cx="15122378" cy="13234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rmAutofit/>
          </a:bodyPr>
          <a:lstStyle/>
          <a:p>
            <a:pPr algn="ctr"/>
            <a:r>
              <a:rPr lang="en-US" sz="6200" dirty="0">
                <a:latin typeface="+mj-lt"/>
              </a:rPr>
              <a:t>Sentiment Analysis on Swiss Newspapers</a:t>
            </a:r>
            <a:endParaRPr lang="en-GB" sz="6200" dirty="0">
              <a:latin typeface="+mj-lt"/>
            </a:endParaRP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25722"/>
              </p:ext>
            </p:extLst>
          </p:nvPr>
        </p:nvGraphicFramePr>
        <p:xfrm>
          <a:off x="22453624" y="18414123"/>
          <a:ext cx="7201896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7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14747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A5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Graduate:</a:t>
                      </a:r>
                      <a:endParaRPr kumimoji="0" lang="fr-CH" sz="5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476070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de-CH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Giorgio Bakhiet Derias</a:t>
                      </a:r>
                      <a:endParaRPr kumimoji="0" lang="fr-CH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14747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A5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Professor:</a:t>
                      </a:r>
                      <a:endParaRPr kumimoji="0" lang="fr-C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1476070" rtl="0" eaLnBrk="1" latinLnBrk="0" hangingPunct="1">
                        <a:lnSpc>
                          <a:spcPct val="100000"/>
                        </a:lnSpc>
                      </a:pPr>
                      <a:r>
                        <a:rPr kumimoji="0" lang="de-CH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Mascha Kurpicz-Briki</a:t>
                      </a:r>
                      <a:endParaRPr kumimoji="0" lang="fr-CH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147478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A500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0" lang="de-DE" altLang="de-DE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Expert:</a:t>
                      </a:r>
                      <a:endParaRPr kumimoji="0" lang="fr-C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760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CH" sz="3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Andreas </a:t>
                      </a:r>
                      <a:r>
                        <a:rPr kumimoji="0" lang="de-CH" sz="32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697D91"/>
                          </a:solidFill>
                          <a:effectLst/>
                          <a:uLnTx/>
                          <a:uFillTx/>
                          <a:latin typeface="Lucida Sans" pitchFamily="34" charset="0"/>
                          <a:ea typeface="MS PGothic" pitchFamily="34" charset="-128"/>
                          <a:cs typeface="+mn-cs"/>
                        </a:rPr>
                        <a:t>Dürsteler</a:t>
                      </a:r>
                      <a:endParaRPr kumimoji="0" lang="fr-CH" sz="3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697D91"/>
                        </a:solidFill>
                        <a:effectLst/>
                        <a:uLnTx/>
                        <a:uFillTx/>
                        <a:latin typeface="Lucida Sans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1454" marR="9145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969455" y="19956914"/>
            <a:ext cx="1512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ctr">
              <a:buClr>
                <a:srgbClr val="FAA500"/>
              </a:buClr>
              <a:buSzPct val="80000"/>
              <a:buFont typeface="Lucida Grande" charset="0"/>
              <a:buChar char="▶"/>
              <a:defRPr/>
            </a:pPr>
            <a:r>
              <a:rPr lang="en-GB" altLang="de-DE" sz="3200" dirty="0">
                <a:solidFill>
                  <a:srgbClr val="697D91"/>
                </a:solidFill>
                <a:latin typeface="Lucida Sans" pitchFamily="34" charset="0"/>
              </a:rPr>
              <a:t> Bachelor Thesis 2021	 Degree Programme  Computer Science</a:t>
            </a:r>
            <a:endParaRPr lang="en-GB" sz="32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20000" y="381158"/>
            <a:ext cx="28839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Introduction</a:t>
            </a:r>
          </a:p>
          <a:p>
            <a:pPr algn="just">
              <a:buClr>
                <a:srgbClr val="FAA500"/>
              </a:buClr>
              <a:buSzPct val="80000"/>
              <a:defRPr/>
            </a:pPr>
            <a:r>
              <a:rPr lang="en-US" altLang="de-DE" sz="3200" dirty="0">
                <a:latin typeface="Lucida Sans" pitchFamily="34" charset="0"/>
              </a:rPr>
              <a:t>Today’s newspapers have the power to shape one’s entire perspective on the world. The idea is to create, train, adjust and improve a model so that it is fit to analyze various Swiss newspapers and to determine which papers are written with the most negative and positive attitude.</a:t>
            </a:r>
            <a:endParaRPr lang="en-GB" altLang="de-DE" sz="3200" dirty="0">
              <a:latin typeface="Lucida Sans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2545969" y="9267538"/>
            <a:ext cx="170325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Sentiment Analysis</a:t>
            </a:r>
            <a:endParaRPr lang="en-GB" altLang="de-DE" sz="3200" dirty="0">
              <a:solidFill>
                <a:srgbClr val="697D91"/>
              </a:solidFill>
              <a:latin typeface="Lucida Sans" pitchFamily="34" charset="0"/>
            </a:endParaRPr>
          </a:p>
          <a:p>
            <a:pPr algn="just">
              <a:buClr>
                <a:srgbClr val="FAA500"/>
              </a:buClr>
              <a:buSzPct val="80000"/>
              <a:defRPr/>
            </a:pPr>
            <a:r>
              <a:rPr lang="en-US" altLang="de-DE" sz="3200" dirty="0">
                <a:latin typeface="Lucida Sans" pitchFamily="34" charset="0"/>
              </a:rPr>
              <a:t>From the graphs I could see that most of the articles (in German) that we read in Switzerland have negative sentiments. Percentage is 60% NEG/40% POS(Fig2). In Fig3 is a comparison between 2 newspaper.</a:t>
            </a:r>
            <a:endParaRPr lang="en-GB" altLang="de-DE" sz="3200" dirty="0">
              <a:latin typeface="Lucida Sans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01503" y="2422281"/>
            <a:ext cx="8845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Project pipeline</a:t>
            </a:r>
            <a:endParaRPr lang="en-GB" altLang="de-DE" sz="3200" dirty="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8" name="Textfeld 9">
            <a:extLst>
              <a:ext uri="{FF2B5EF4-FFF2-40B4-BE49-F238E27FC236}">
                <a16:creationId xmlns:a16="http://schemas.microsoft.com/office/drawing/2014/main" id="{87E2AAB6-D099-4CCD-B733-0B68C1AB9AFD}"/>
              </a:ext>
            </a:extLst>
          </p:cNvPr>
          <p:cNvSpPr txBox="1"/>
          <p:nvPr/>
        </p:nvSpPr>
        <p:spPr>
          <a:xfrm>
            <a:off x="12538148" y="2454153"/>
            <a:ext cx="8845847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Methods</a:t>
            </a:r>
          </a:p>
          <a:p>
            <a:pPr marL="514350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>
                <a:latin typeface="Lucida Sans" pitchFamily="34" charset="0"/>
              </a:rPr>
              <a:t>Model setup</a:t>
            </a:r>
          </a:p>
          <a:p>
            <a:pPr marL="1989138" lvl="1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>
                <a:latin typeface="Lucida Sans" pitchFamily="34" charset="0"/>
              </a:rPr>
              <a:t>BERT, </a:t>
            </a:r>
            <a:r>
              <a:rPr lang="en-GB" altLang="de-DE" sz="3200" dirty="0" err="1">
                <a:latin typeface="Lucida Sans" pitchFamily="34" charset="0"/>
              </a:rPr>
              <a:t>HuggingFace</a:t>
            </a:r>
            <a:r>
              <a:rPr lang="en-GB" altLang="de-DE" sz="3200" dirty="0">
                <a:latin typeface="Lucida Sans" pitchFamily="34" charset="0"/>
              </a:rPr>
              <a:t>, </a:t>
            </a:r>
            <a:r>
              <a:rPr lang="en-GB" altLang="de-DE" sz="3200" dirty="0" err="1">
                <a:latin typeface="Lucida Sans" pitchFamily="34" charset="0"/>
              </a:rPr>
              <a:t>Ktrain</a:t>
            </a:r>
            <a:endParaRPr lang="en-GB" altLang="de-DE" sz="3200" dirty="0">
              <a:latin typeface="Lucida Sans" pitchFamily="34" charset="0"/>
            </a:endParaRPr>
          </a:p>
          <a:p>
            <a:pPr marL="1989138" lvl="1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 err="1">
                <a:latin typeface="Lucida Sans" pitchFamily="34" charset="0"/>
              </a:rPr>
              <a:t>Filmstarts</a:t>
            </a:r>
            <a:r>
              <a:rPr lang="en-GB" altLang="de-DE" sz="3200" dirty="0">
                <a:latin typeface="Lucida Sans" pitchFamily="34" charset="0"/>
              </a:rPr>
              <a:t> database</a:t>
            </a:r>
          </a:p>
          <a:p>
            <a:pPr marL="514350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>
                <a:latin typeface="Lucida Sans" pitchFamily="34" charset="0"/>
              </a:rPr>
              <a:t>Newspaper database setup</a:t>
            </a:r>
          </a:p>
          <a:p>
            <a:pPr marL="1989138" lvl="1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>
                <a:latin typeface="Lucida Sans" pitchFamily="34" charset="0"/>
              </a:rPr>
              <a:t>Data collection from APIs</a:t>
            </a:r>
          </a:p>
          <a:p>
            <a:pPr marL="1989138" lvl="1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 err="1">
                <a:latin typeface="Lucida Sans" pitchFamily="34" charset="0"/>
              </a:rPr>
              <a:t>Preprocessing</a:t>
            </a:r>
            <a:r>
              <a:rPr lang="en-GB" altLang="de-DE" sz="3200" dirty="0">
                <a:latin typeface="Lucida Sans" pitchFamily="34" charset="0"/>
              </a:rPr>
              <a:t> APIs data</a:t>
            </a:r>
          </a:p>
          <a:p>
            <a:pPr marL="1989138" lvl="1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>
                <a:latin typeface="Lucida Sans" pitchFamily="34" charset="0"/>
              </a:rPr>
              <a:t>Automation</a:t>
            </a:r>
          </a:p>
          <a:p>
            <a:pPr marL="514350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>
                <a:latin typeface="Lucida Sans" pitchFamily="34" charset="0"/>
              </a:rPr>
              <a:t>Sentiment Analysis</a:t>
            </a:r>
          </a:p>
          <a:p>
            <a:pPr marL="1989138" lvl="1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>
                <a:latin typeface="Lucida Sans" pitchFamily="34" charset="0"/>
              </a:rPr>
              <a:t>Feature engineering</a:t>
            </a:r>
          </a:p>
          <a:p>
            <a:pPr marL="1989138" lvl="1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>
                <a:latin typeface="Lucida Sans" pitchFamily="34" charset="0"/>
              </a:rPr>
              <a:t>Polarity calculation</a:t>
            </a:r>
          </a:p>
          <a:p>
            <a:pPr marL="1989138" lvl="1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>
                <a:latin typeface="Lucida Sans" pitchFamily="34" charset="0"/>
              </a:rPr>
              <a:t>Plotting </a:t>
            </a:r>
          </a:p>
          <a:p>
            <a:pPr marL="1989138" lvl="1" indent="-514350" algn="just">
              <a:buClr>
                <a:srgbClr val="FAA500"/>
              </a:buClr>
              <a:buSzPct val="80000"/>
              <a:buFont typeface="+mj-lt"/>
              <a:buAutoNum type="arabicPeriod"/>
              <a:defRPr/>
            </a:pPr>
            <a:r>
              <a:rPr lang="en-GB" altLang="de-DE" sz="3200" dirty="0" err="1">
                <a:latin typeface="Lucida Sans" pitchFamily="34" charset="0"/>
              </a:rPr>
              <a:t>Analyze</a:t>
            </a:r>
            <a:r>
              <a:rPr lang="en-GB" altLang="de-DE" sz="3200" dirty="0">
                <a:latin typeface="Lucida Sans" pitchFamily="34" charset="0"/>
              </a:rPr>
              <a:t> results</a:t>
            </a:r>
          </a:p>
          <a:p>
            <a:pPr algn="just">
              <a:buClr>
                <a:srgbClr val="FAA500"/>
              </a:buClr>
              <a:buSzPct val="80000"/>
              <a:defRPr/>
            </a:pPr>
            <a:endParaRPr lang="en-GB" altLang="de-DE" sz="3200" dirty="0">
              <a:latin typeface="Lucida Sans" pitchFamily="34" charset="0"/>
            </a:endParaRPr>
          </a:p>
        </p:txBody>
      </p:sp>
      <p:sp>
        <p:nvSpPr>
          <p:cNvPr id="13" name="Textfeld 8">
            <a:extLst>
              <a:ext uri="{FF2B5EF4-FFF2-40B4-BE49-F238E27FC236}">
                <a16:creationId xmlns:a16="http://schemas.microsoft.com/office/drawing/2014/main" id="{1A095588-B2C9-43C7-9004-B12040D49187}"/>
              </a:ext>
            </a:extLst>
          </p:cNvPr>
          <p:cNvSpPr txBox="1"/>
          <p:nvPr/>
        </p:nvSpPr>
        <p:spPr>
          <a:xfrm>
            <a:off x="20079888" y="2430800"/>
            <a:ext cx="949858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Model</a:t>
            </a:r>
          </a:p>
          <a:p>
            <a:pPr algn="just">
              <a:buClr>
                <a:srgbClr val="FAA500"/>
              </a:buClr>
              <a:buSzPct val="80000"/>
              <a:defRPr/>
            </a:pPr>
            <a:r>
              <a:rPr lang="en-US" altLang="de-DE" sz="3200" dirty="0">
                <a:latin typeface="Lucida Sans" pitchFamily="34" charset="0"/>
              </a:rPr>
              <a:t>In the process of the work, I created several models, each model being an improvement of the previous one. The first two models are based on the English language, then I trained the later models for the German language.</a:t>
            </a:r>
            <a:endParaRPr lang="en-GB" altLang="de-DE" sz="4400" dirty="0">
              <a:latin typeface="+mj-lt"/>
            </a:endParaRPr>
          </a:p>
        </p:txBody>
      </p:sp>
      <p:graphicFrame>
        <p:nvGraphicFramePr>
          <p:cNvPr id="16" name="Tabella 16">
            <a:extLst>
              <a:ext uri="{FF2B5EF4-FFF2-40B4-BE49-F238E27FC236}">
                <a16:creationId xmlns:a16="http://schemas.microsoft.com/office/drawing/2014/main" id="{95C07F87-BFC4-4DD7-A2EC-F50B0A4D0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79370"/>
              </p:ext>
            </p:extLst>
          </p:nvPr>
        </p:nvGraphicFramePr>
        <p:xfrm>
          <a:off x="20066017" y="5876452"/>
          <a:ext cx="9520944" cy="29975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14248">
                  <a:extLst>
                    <a:ext uri="{9D8B030D-6E8A-4147-A177-3AD203B41FA5}">
                      <a16:colId xmlns:a16="http://schemas.microsoft.com/office/drawing/2014/main" val="3132411885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1296969630"/>
                    </a:ext>
                  </a:extLst>
                </a:gridCol>
                <a:gridCol w="2293496">
                  <a:extLst>
                    <a:ext uri="{9D8B030D-6E8A-4147-A177-3AD203B41FA5}">
                      <a16:colId xmlns:a16="http://schemas.microsoft.com/office/drawing/2014/main" val="4024452542"/>
                    </a:ext>
                  </a:extLst>
                </a:gridCol>
              </a:tblGrid>
              <a:tr h="515943">
                <a:tc>
                  <a:txBody>
                    <a:bodyPr/>
                    <a:lstStyle/>
                    <a:p>
                      <a:r>
                        <a:rPr lang="it-IT" sz="3200" dirty="0"/>
                        <a:t>Model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/>
                        <a:t>Dataset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err="1"/>
                        <a:t>Accuracy</a:t>
                      </a:r>
                      <a:endParaRPr lang="it-IT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35566"/>
                  </a:ext>
                </a:extLst>
              </a:tr>
              <a:tr h="515943">
                <a:tc>
                  <a:txBody>
                    <a:bodyPr/>
                    <a:lstStyle/>
                    <a:p>
                      <a:r>
                        <a:rPr lang="it-IT" sz="3200" dirty="0"/>
                        <a:t>Ktrain1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/>
                        <a:t>Hotel Reviews (EN)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/>
                        <a:t>85%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596719"/>
                  </a:ext>
                </a:extLst>
              </a:tr>
              <a:tr h="515943">
                <a:tc>
                  <a:txBody>
                    <a:bodyPr/>
                    <a:lstStyle/>
                    <a:p>
                      <a:pPr marL="0" marR="0" lvl="0" indent="0" algn="l" defTabSz="14760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/>
                        <a:t>Ktrain1 </a:t>
                      </a:r>
                      <a:r>
                        <a:rPr lang="en-GB" sz="3200" noProof="0" dirty="0"/>
                        <a:t>2ver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760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/>
                        <a:t>Hotel Reviews (EN)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/>
                        <a:t>96%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123834"/>
                  </a:ext>
                </a:extLst>
              </a:tr>
              <a:tr h="515943">
                <a:tc>
                  <a:txBody>
                    <a:bodyPr/>
                    <a:lstStyle/>
                    <a:p>
                      <a:r>
                        <a:rPr lang="it-IT" sz="3200" dirty="0"/>
                        <a:t>Ktrain2 </a:t>
                      </a:r>
                      <a:r>
                        <a:rPr lang="en-US" sz="3200" noProof="0" dirty="0"/>
                        <a:t>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Filmstarts</a:t>
                      </a:r>
                      <a:r>
                        <a:rPr lang="en-US" sz="3200" dirty="0"/>
                        <a:t>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/>
                        <a:t>90%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071104"/>
                  </a:ext>
                </a:extLst>
              </a:tr>
              <a:tr h="681042">
                <a:tc>
                  <a:txBody>
                    <a:bodyPr/>
                    <a:lstStyle/>
                    <a:p>
                      <a:r>
                        <a:rPr lang="it-IT" sz="3200" dirty="0"/>
                        <a:t>Ktrain3 </a:t>
                      </a:r>
                      <a:r>
                        <a:rPr lang="it-IT" sz="3200" dirty="0" err="1"/>
                        <a:t>manual</a:t>
                      </a:r>
                      <a:r>
                        <a:rPr lang="it-IT" sz="3200" dirty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4760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/>
                        <a:t>Filmstarts</a:t>
                      </a:r>
                      <a:r>
                        <a:rPr lang="en-US" sz="3200" dirty="0"/>
                        <a:t>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/>
                        <a:t>93%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303014"/>
                  </a:ext>
                </a:extLst>
              </a:tr>
            </a:tbl>
          </a:graphicData>
        </a:graphic>
      </p:graphicFrame>
      <p:sp>
        <p:nvSpPr>
          <p:cNvPr id="17" name="Textfeld 8">
            <a:extLst>
              <a:ext uri="{FF2B5EF4-FFF2-40B4-BE49-F238E27FC236}">
                <a16:creationId xmlns:a16="http://schemas.microsoft.com/office/drawing/2014/main" id="{C14A7166-21CA-43FE-AAEA-E0797CF518CC}"/>
              </a:ext>
            </a:extLst>
          </p:cNvPr>
          <p:cNvSpPr txBox="1"/>
          <p:nvPr/>
        </p:nvSpPr>
        <p:spPr>
          <a:xfrm>
            <a:off x="739589" y="12636616"/>
            <a:ext cx="3711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References</a:t>
            </a:r>
          </a:p>
        </p:txBody>
      </p:sp>
      <p:sp>
        <p:nvSpPr>
          <p:cNvPr id="18" name="Textfeld 8">
            <a:extLst>
              <a:ext uri="{FF2B5EF4-FFF2-40B4-BE49-F238E27FC236}">
                <a16:creationId xmlns:a16="http://schemas.microsoft.com/office/drawing/2014/main" id="{6FBB2E30-97CA-477B-A08B-8705CF0929C8}"/>
              </a:ext>
            </a:extLst>
          </p:cNvPr>
          <p:cNvSpPr txBox="1"/>
          <p:nvPr/>
        </p:nvSpPr>
        <p:spPr>
          <a:xfrm>
            <a:off x="718412" y="16633588"/>
            <a:ext cx="288399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AA500"/>
              </a:buClr>
              <a:buSzPct val="80000"/>
              <a:defRPr/>
            </a:pPr>
            <a:r>
              <a:rPr lang="en-GB" altLang="de-DE" sz="4400" dirty="0">
                <a:solidFill>
                  <a:srgbClr val="697D91"/>
                </a:solidFill>
                <a:latin typeface="+mj-lt"/>
              </a:rPr>
              <a:t>Conclusion</a:t>
            </a:r>
          </a:p>
          <a:p>
            <a:pPr algn="just">
              <a:buClr>
                <a:srgbClr val="FAA500"/>
              </a:buClr>
              <a:buSzPct val="80000"/>
              <a:defRPr/>
            </a:pPr>
            <a:r>
              <a:rPr lang="en-US" altLang="de-DE" sz="3200" dirty="0">
                <a:latin typeface="Lucida Sans" pitchFamily="34" charset="0"/>
              </a:rPr>
              <a:t>This work could very well be part of studying a psychological thesis on the masses, to see how the polarity of the news can influence our life.  </a:t>
            </a:r>
            <a:endParaRPr lang="en-GB" altLang="de-DE" sz="3200" dirty="0">
              <a:latin typeface="Lucida Sans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F8AD9D-6B46-4F32-A6E4-1F4F2A9882DB}"/>
              </a:ext>
            </a:extLst>
          </p:cNvPr>
          <p:cNvSpPr txBox="1"/>
          <p:nvPr/>
        </p:nvSpPr>
        <p:spPr>
          <a:xfrm>
            <a:off x="5773060" y="15282438"/>
            <a:ext cx="409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+mn-lt"/>
              </a:rPr>
              <a:t>Fig</a:t>
            </a:r>
            <a:r>
              <a:rPr lang="it-IT" sz="2800" dirty="0">
                <a:latin typeface="+mn-lt"/>
              </a:rPr>
              <a:t> 1: project pipeline </a:t>
            </a:r>
            <a:endParaRPr lang="en-US" sz="2800" dirty="0">
              <a:latin typeface="+mn-lt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A206807-897A-4892-93ED-6CEDCD98CB4F}"/>
              </a:ext>
            </a:extLst>
          </p:cNvPr>
          <p:cNvSpPr txBox="1"/>
          <p:nvPr/>
        </p:nvSpPr>
        <p:spPr>
          <a:xfrm>
            <a:off x="13397486" y="16383802"/>
            <a:ext cx="3371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+mn-lt"/>
              </a:rPr>
              <a:t>Fig</a:t>
            </a:r>
            <a:r>
              <a:rPr lang="it-IT" sz="2800" dirty="0">
                <a:latin typeface="+mn-lt"/>
              </a:rPr>
              <a:t> 2: % sentiment</a:t>
            </a:r>
            <a:endParaRPr lang="en-US" sz="2800" dirty="0">
              <a:latin typeface="+mn-lt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C96B307-1D0F-47D2-9BFE-31CC43FF5567}"/>
              </a:ext>
            </a:extLst>
          </p:cNvPr>
          <p:cNvSpPr txBox="1"/>
          <p:nvPr/>
        </p:nvSpPr>
        <p:spPr>
          <a:xfrm>
            <a:off x="19489461" y="16395376"/>
            <a:ext cx="9305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+mn-lt"/>
              </a:rPr>
              <a:t>Fig</a:t>
            </a:r>
            <a:r>
              <a:rPr lang="it-IT" sz="2800" dirty="0">
                <a:latin typeface="+mn-lt"/>
              </a:rPr>
              <a:t> 3: spider sentiment on «20 </a:t>
            </a:r>
            <a:r>
              <a:rPr lang="it-IT" sz="2800" dirty="0" err="1">
                <a:latin typeface="+mn-lt"/>
              </a:rPr>
              <a:t>minuten</a:t>
            </a:r>
            <a:r>
              <a:rPr lang="it-IT" sz="2800" dirty="0">
                <a:latin typeface="+mn-lt"/>
              </a:rPr>
              <a:t>» and «</a:t>
            </a:r>
            <a:r>
              <a:rPr lang="it-IT" sz="2800" dirty="0" err="1">
                <a:latin typeface="+mn-lt"/>
              </a:rPr>
              <a:t>blick</a:t>
            </a:r>
            <a:r>
              <a:rPr lang="it-IT" sz="2800" dirty="0">
                <a:latin typeface="+mn-lt"/>
              </a:rPr>
              <a:t>»</a:t>
            </a:r>
            <a:endParaRPr lang="en-US" sz="2800" dirty="0">
              <a:latin typeface="+mn-lt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C4CFA13-35A7-4A9E-AB9F-F517D09B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50" y="13652868"/>
            <a:ext cx="2342119" cy="231572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9B6DEF4-EA8A-4FBE-BEEC-39BCE73E0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594" y="11707003"/>
            <a:ext cx="6862780" cy="470834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9ABBBD5-C2DF-4800-ABE7-883871B56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7820" y="11485009"/>
            <a:ext cx="10910596" cy="49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50706"/>
      </p:ext>
    </p:extLst>
  </p:cSld>
  <p:clrMapOvr>
    <a:masterClrMapping/>
  </p:clrMapOvr>
</p:sld>
</file>

<file path=ppt/theme/theme1.xml><?xml version="1.0" encoding="utf-8"?>
<a:theme xmlns:a="http://schemas.openxmlformats.org/drawingml/2006/main" name="BFH_Posterpräsentation_A1_Vorlage_quer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BFH-Schrif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FH Document" ma:contentTypeID="0x0101009127C3B567804923A8661E062BBD8EF500562C9D82744B284A86093F1D9B579BDC" ma:contentTypeVersion="2" ma:contentTypeDescription="Ein neues Dokument erstellen." ma:contentTypeScope="" ma:versionID="9c45b5bf27c78835ceac1d8ed0ad849b">
  <xsd:schema xmlns:xsd="http://www.w3.org/2001/XMLSchema" xmlns:xs="http://www.w3.org/2001/XMLSchema" xmlns:p="http://schemas.microsoft.com/office/2006/metadata/properties" xmlns:ns2="63c724b1-652e-424f-8d99-4ee509067280" xmlns:ns3="2551ef7e-3b29-44d1-a8ad-ef34c26bfc60" targetNamespace="http://schemas.microsoft.com/office/2006/metadata/properties" ma:root="true" ma:fieldsID="77ddedd9f4909d73cfb737d3d691d0f9" ns2:_="" ns3:_="">
    <xsd:import namespace="63c724b1-652e-424f-8d99-4ee509067280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c724b1-652e-424f-8d99-4ee509067280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egory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74e92fac-6607-49d4-87f2-706e70d1a0b0}" ma:internalName="TaxCatchAll" ma:showField="CatchAllData" ma:web="2551ef7e-3b29-44d1-a8ad-ef34c26bfc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LongProperties xmlns="http://schemas.microsoft.com/office/2006/metadata/longPropertie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fhIntranetDepartmentText xmlns="63c724b1-652e-424f-8d99-4ee509067280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  <TaxCatchAll xmlns="2551ef7e-3b29-44d1-a8ad-ef34c26bfc60">
      <Value>241</Value>
    </TaxCatchAl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4F56C1-3E03-4158-81FF-45AFD11405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c724b1-652e-424f-8d99-4ee509067280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ACECAE-8DDC-4218-ADDE-80828E100BF5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12310AE4-98C2-4A3E-BE75-5A8AB8823A32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2551ef7e-3b29-44d1-a8ad-ef34c26bfc60"/>
    <ds:schemaRef ds:uri="63c724b1-652e-424f-8d99-4ee509067280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47870AFC-B140-4E73-B0E2-054A74E7EB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296</Words>
  <Application>Microsoft Office PowerPoint</Application>
  <PresentationFormat>Personalizzato</PresentationFormat>
  <Paragraphs>49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6" baseType="lpstr">
      <vt:lpstr>Arial</vt:lpstr>
      <vt:lpstr>Calibri</vt:lpstr>
      <vt:lpstr>Lucida Grande</vt:lpstr>
      <vt:lpstr>Lucida Sans</vt:lpstr>
      <vt:lpstr>BFH_Posterpräsentation_A1_Vorlage_quer</vt:lpstr>
      <vt:lpstr>Presentazione standard di PowerPoint</vt:lpstr>
    </vt:vector>
  </TitlesOfParts>
  <Manager>kfh1</Manager>
  <Company>Bern University of Applied Sciences - Engineering and computer science</Company>
  <LinksUpToDate>false</LinksUpToDate>
  <SharedDoc>false</SharedDoc>
  <HyperlinkBase>http://www.ti.bfh.ch/en.html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BSc exhibition</dc:title>
  <dc:subject>Thesis at a glance</dc:subject>
  <dc:creator>staff BFH-TI</dc:creator>
  <cp:lastModifiedBy>Bakhiet Derias Giorgio</cp:lastModifiedBy>
  <cp:revision>23</cp:revision>
  <cp:lastPrinted>2014-04-10T14:38:53Z</cp:lastPrinted>
  <dcterms:created xsi:type="dcterms:W3CDTF">2014-04-01T09:39:32Z</dcterms:created>
  <dcterms:modified xsi:type="dcterms:W3CDTF">2021-06-06T11:55:32Z</dcterms:modified>
  <dc:language>d | f | 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BfhIntranetDocumentTypeText">
    <vt:lpwstr>Vorlage|de1a6d3c-ac6a-4b34-8edd-308eb81066db</vt:lpwstr>
  </property>
  <property fmtid="{D5CDD505-2E9C-101B-9397-08002B2CF9AE}" pid="4" name="TaxCatchAll">
    <vt:lpwstr>241;#Vorlage|de1a6d3c-ac6a-4b34-8edd-308eb81066db</vt:lpwstr>
  </property>
</Properties>
</file>